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Barlow Condensed"/>
      <p:regular r:id="rId42"/>
      <p:bold r:id="rId43"/>
      <p:italic r:id="rId44"/>
      <p:boldItalic r:id="rId45"/>
    </p:embeddedFont>
    <p:embeddedFont>
      <p:font typeface="Titillium Web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BarlowCondensed-regular.fntdata"/><Relationship Id="rId41" Type="http://schemas.openxmlformats.org/officeDocument/2006/relationships/slide" Target="slides/slide36.xml"/><Relationship Id="rId44" Type="http://schemas.openxmlformats.org/officeDocument/2006/relationships/font" Target="fonts/BarlowCondensed-italic.fntdata"/><Relationship Id="rId43" Type="http://schemas.openxmlformats.org/officeDocument/2006/relationships/font" Target="fonts/BarlowCondensed-bold.fntdata"/><Relationship Id="rId46" Type="http://schemas.openxmlformats.org/officeDocument/2006/relationships/font" Target="fonts/TitilliumWeb-regular.fntdata"/><Relationship Id="rId45" Type="http://schemas.openxmlformats.org/officeDocument/2006/relationships/font" Target="fonts/BarlowCondense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TitilliumWeb-italic.fntdata"/><Relationship Id="rId47" Type="http://schemas.openxmlformats.org/officeDocument/2006/relationships/font" Target="fonts/TitilliumWeb-bold.fntdata"/><Relationship Id="rId49" Type="http://schemas.openxmlformats.org/officeDocument/2006/relationships/font" Target="fonts/TitilliumWeb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cf795c59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3cf795c59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cf795c598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cf795c598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cf795c59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cf795c59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3cf795c59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3cf795c59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cfa5e42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3cfa5e42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cfa5e42f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3cfa5e42f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3cf795c59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3cf795c59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3cf795c59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3cf795c59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3cf795c598_0_2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3cf795c598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cf795c59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3cf795c59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5f1e13d815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5f1e13d81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3cf795c598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3cf795c598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cf795c59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3cf795c59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cf795c59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3cf795c59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3cf795c598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3cf795c598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3cf795c59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3cf795c59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3cf795c598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3cf795c598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3cf795c59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3cf795c59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3cf795c598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3cf795c598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3cf795c598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3cf795c59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3cf795c598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3cf795c598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cf795c59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cf795c5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3cf795c59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3cf795c59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3cf795c598_0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3cf795c598_0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6872512ad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6872512ad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3cf795c598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3cf795c598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3cf795c598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3cf795c598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3cf795c59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3cf795c59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3cf795c59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3cf795c59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cfa5e42f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cfa5e42f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3cfa5e42f2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3cfa5e42f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cfa5e42f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3cfa5e42f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3cfa5e42f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3cfa5e42f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3cf795c598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3cf795c598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3cf795c59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3cf795c59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8239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8000">
                <a:latin typeface="Barlow Condensed"/>
                <a:ea typeface="Barlow Condensed"/>
                <a:cs typeface="Barlow Condensed"/>
                <a:sym typeface="Barlow Condensed"/>
              </a:rPr>
              <a:t>TECNOLOGÍA </a:t>
            </a:r>
            <a:endParaRPr b="1" sz="8000"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6200"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620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3499650" y="3392075"/>
            <a:ext cx="2144700" cy="108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3677400" y="3569975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/>
        </p:nvSpPr>
        <p:spPr>
          <a:xfrm>
            <a:off x="463500" y="1180900"/>
            <a:ext cx="5756700" cy="42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 papel </a:t>
            </a: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tiene un componente afectivo</a:t>
            </a: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que conecta con la experiencia personal y la memoria emocional: </a:t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Sensación de control: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subrayar, tachar, doblar una esquina… gestos que  ayudan a “apropiarse del contenido”.</a:t>
            </a: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Sentido de logro: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ver avanzar un cuaderno lleno de apuntes da una sensación de progreso más clara que una barra de carga digital.</a:t>
            </a: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Rutina y ritual: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Abrir un libro o usar una agenda tiene un componente   tranquilizador, casi ritual, que favorece la concentración y el bienestar.</a:t>
            </a: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>
              <a:solidFill>
                <a:schemeClr val="dk1"/>
              </a:solidFill>
            </a:endParaRPr>
          </a:p>
        </p:txBody>
      </p:sp>
      <p:sp>
        <p:nvSpPr>
          <p:cNvPr id="140" name="Google Shape;140;p22"/>
          <p:cNvSpPr txBox="1"/>
          <p:nvPr/>
        </p:nvSpPr>
        <p:spPr>
          <a:xfrm>
            <a:off x="463500" y="681475"/>
            <a:ext cx="5310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Ventajas de trabajar con papel 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0850" y="1594950"/>
            <a:ext cx="2232001" cy="2929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/>
        </p:nvSpPr>
        <p:spPr>
          <a:xfrm>
            <a:off x="463500" y="1180900"/>
            <a:ext cx="5756700" cy="30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 siempre un aprendizaje s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ignificativo y multisensorial.</a:t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Estimula la 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curiosidad.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Potencia la 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creatividad.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Desarrolla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la 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coordinación y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la 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motricidad fina.</a:t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b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>
              <a:solidFill>
                <a:schemeClr val="dk1"/>
              </a:solidFill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463500" y="681475"/>
            <a:ext cx="6001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Ventajas del aprendizaje manipulativo 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3275" y="2106025"/>
            <a:ext cx="2619000" cy="261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3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3" name="Google Shape;153;p23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3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title="14048051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1825825"/>
            <a:ext cx="5624699" cy="340282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/>
        </p:nvSpPr>
        <p:spPr>
          <a:xfrm>
            <a:off x="499450" y="1388575"/>
            <a:ext cx="57138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Personalización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 aprendizaje.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Mejora de la atenci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ón a la 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diversidad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  aula.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eedback instantáneo: d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atos de progreso 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 tiempo real.</a:t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Entornos 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colaborativos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Competencia digital.</a:t>
            </a:r>
            <a:endParaRPr b="1" sz="16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463500" y="681475"/>
            <a:ext cx="5960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Ventajas de las herramientas digitales  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62" name="Google Shape;162;p24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5" title="139689006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3399" y="2898150"/>
            <a:ext cx="4521677" cy="200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5"/>
          <p:cNvSpPr/>
          <p:nvPr/>
        </p:nvSpPr>
        <p:spPr>
          <a:xfrm>
            <a:off x="1345725" y="3472526"/>
            <a:ext cx="3000000" cy="1287600"/>
          </a:xfrm>
          <a:prstGeom prst="wedgeRoundRectCallout">
            <a:avLst>
              <a:gd fmla="val 60929" name="adj1"/>
              <a:gd fmla="val 17787" name="adj2"/>
              <a:gd fmla="val 0" name="adj3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321500" y="1114000"/>
            <a:ext cx="4777200" cy="23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•Diversos informes internacionales (PISA, ICILS) han demostrado que 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 uso excesivo y sin orientación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 la tecnología no mejora los resultados académicos.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•En cambio, 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un uso moderado, planificado y con sentido pedagógico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puede tener un impacto muy positivo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284100" y="672850"/>
            <a:ext cx="559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</a:t>
            </a: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Qué</a:t>
            </a: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dice la investigación?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3" name="Google Shape;173;p25"/>
          <p:cNvSpPr/>
          <p:nvPr/>
        </p:nvSpPr>
        <p:spPr>
          <a:xfrm>
            <a:off x="5451650" y="1551325"/>
            <a:ext cx="3489600" cy="1038300"/>
          </a:xfrm>
          <a:prstGeom prst="wedgeRoundRectCallout">
            <a:avLst>
              <a:gd fmla="val 8558" name="adj1"/>
              <a:gd fmla="val 89052" name="adj2"/>
              <a:gd fmla="val 0" name="adj3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5580525" y="1623725"/>
            <a:ext cx="32496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Las pantallas no son perjudiciales por sí mismas, sino según </a:t>
            </a:r>
            <a:r>
              <a:rPr b="1"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cómo, cuánto y para qué se usan.</a:t>
            </a:r>
            <a:endParaRPr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1557275" y="3525700"/>
            <a:ext cx="26838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 entornos híbridos bien diseñados, se ha observado un mayor compromiso del alumnado y una mejora en su autonomía.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6" name="Google Shape;176;p25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5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/>
        </p:nvSpPr>
        <p:spPr>
          <a:xfrm>
            <a:off x="321500" y="1190200"/>
            <a:ext cx="4777200" cy="1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Universidad de Harvard, en su informe Project Zero,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explora cómo las tecnologías digitales pueden diseñarse para fomentar la autonomía del estudiante, la reflexión y la retroalimentación, elementos clave para un aprendizaje profundo y duradero: </a:t>
            </a:r>
            <a:endParaRPr sz="17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321500" y="687700"/>
            <a:ext cx="559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¿Qué dice la investigación?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4912525" y="3220400"/>
            <a:ext cx="3932400" cy="1357200"/>
          </a:xfrm>
          <a:prstGeom prst="wedgeRoundRectCallout">
            <a:avLst>
              <a:gd fmla="val -52390" name="adj1"/>
              <a:gd fmla="val -108114" name="adj2"/>
              <a:gd fmla="val 0" name="adj3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86" name="Google Shape;186;p26"/>
          <p:cNvSpPr txBox="1"/>
          <p:nvPr/>
        </p:nvSpPr>
        <p:spPr>
          <a:xfrm>
            <a:off x="5042650" y="3305725"/>
            <a:ext cx="3686700" cy="11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Las t</a:t>
            </a:r>
            <a: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ecnologías digitales pueden proporcionar nuevas herramientas para permitir el aprendizaje de siguiente nivel, fomentando la inteligencia, </a:t>
            </a:r>
            <a:b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experiencia adaptativa y la transferencia </a:t>
            </a:r>
            <a:b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del conocimiento.”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187" name="Google Shape;187;p26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8" name="Google Shape;188;p26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6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/>
        </p:nvSpPr>
        <p:spPr>
          <a:xfrm>
            <a:off x="321500" y="1190200"/>
            <a:ext cx="4777200" cy="17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tillium Web"/>
              <a:buChar char="●"/>
            </a:pPr>
            <a:r>
              <a:rPr b="1"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OCDE,</a:t>
            </a:r>
            <a:r>
              <a:rPr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en su informe </a:t>
            </a:r>
            <a:r>
              <a:rPr i="1"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“Managing Screen Time: How to Protect and Equip Students Against Distraction – OECD, 2024” , </a:t>
            </a:r>
            <a:r>
              <a:rPr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afirma  que el uso moderado de dispositivos digitales con fines educativos puede mejorar el rendimiento académico, especialmente en comprensión lectora y resolución de problemas. </a:t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5" name="Google Shape;195;p27"/>
          <p:cNvSpPr txBox="1"/>
          <p:nvPr/>
        </p:nvSpPr>
        <p:spPr>
          <a:xfrm>
            <a:off x="321500" y="687700"/>
            <a:ext cx="5593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¿Qué dice la investigación?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4943950" y="3206025"/>
            <a:ext cx="3932400" cy="1654800"/>
          </a:xfrm>
          <a:prstGeom prst="wedgeRoundRectCallout">
            <a:avLst>
              <a:gd fmla="val -72425" name="adj1"/>
              <a:gd fmla="val -57179" name="adj2"/>
              <a:gd fmla="val 0" name="adj3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97" name="Google Shape;197;p27"/>
          <p:cNvSpPr txBox="1"/>
          <p:nvPr/>
        </p:nvSpPr>
        <p:spPr>
          <a:xfrm>
            <a:off x="5181725" y="3340475"/>
            <a:ext cx="3625200" cy="15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Los estudiantes que utilizan dispositivos digitales de forma moderada en actividades de aprendizaje obtienen mejores resultados académicos y experimentan un mayor sentido de pertenencia en la escuela.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98" name="Google Shape;198;p27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7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/>
        </p:nvSpPr>
        <p:spPr>
          <a:xfrm>
            <a:off x="405875" y="1780850"/>
            <a:ext cx="3853500" cy="34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Pantallas activas </a:t>
            </a:r>
            <a:endParaRPr b="1" sz="2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 trata de un 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uso creativo, participativo y con propósito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 la tecnología. 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 alumno 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produce, investiga, resuelve, colabora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Ejemplos: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crear una presentación, grabar un podcast, programar un robot, diseñar una infografía, usar una app interactiva para repasar con juegos de lógica.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284100" y="672850"/>
            <a:ext cx="64893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 todas las pantallas son iguales.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descr="3D Right and Wrong Button in Round Shape. (proporcionado por Getty Images)"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5725" y="1180900"/>
            <a:ext cx="1921352" cy="103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8"/>
          <p:cNvSpPr txBox="1"/>
          <p:nvPr/>
        </p:nvSpPr>
        <p:spPr>
          <a:xfrm>
            <a:off x="4807075" y="1846550"/>
            <a:ext cx="41193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Pantallas pasivas </a:t>
            </a:r>
            <a:endParaRPr b="1" sz="2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❏"/>
            </a:pPr>
            <a:r>
              <a:rPr lang="es" sz="1500">
                <a:solidFill>
                  <a:schemeClr val="dk1"/>
                </a:solidFill>
              </a:rPr>
              <a:t>Se refieren a un uso </a:t>
            </a:r>
            <a:r>
              <a:rPr b="1" lang="es" sz="1500">
                <a:solidFill>
                  <a:schemeClr val="dk1"/>
                </a:solidFill>
              </a:rPr>
              <a:t>consumista o automático</a:t>
            </a:r>
            <a:r>
              <a:rPr lang="es" sz="1500">
                <a:solidFill>
                  <a:schemeClr val="dk1"/>
                </a:solidFill>
              </a:rPr>
              <a:t>, sin interacción real ni propósito pedagógico claro. </a:t>
            </a:r>
            <a:endParaRPr sz="15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tillium Web"/>
              <a:buChar char="❏"/>
            </a:pPr>
            <a:r>
              <a:rPr lang="es" sz="1500">
                <a:solidFill>
                  <a:schemeClr val="dk1"/>
                </a:solidFill>
              </a:rPr>
              <a:t>El alumno </a:t>
            </a:r>
            <a:r>
              <a:rPr b="1" lang="es" sz="1500">
                <a:solidFill>
                  <a:schemeClr val="dk1"/>
                </a:solidFill>
              </a:rPr>
              <a:t>recibe sin transformar</a:t>
            </a:r>
            <a:r>
              <a:rPr lang="es" sz="1500">
                <a:solidFill>
                  <a:schemeClr val="dk1"/>
                </a:solidFill>
              </a:rPr>
              <a:t>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500">
                <a:solidFill>
                  <a:schemeClr val="dk1"/>
                </a:solidFill>
              </a:rPr>
              <a:t>Ejemplos:</a:t>
            </a:r>
            <a:r>
              <a:rPr lang="es" sz="1500">
                <a:solidFill>
                  <a:schemeClr val="dk1"/>
                </a:solidFill>
              </a:rPr>
              <a:t> ver vídeos de YouTube de forma continuada sin guía, navegar sin rumbo por internet, completar tareas repetitivas con poco valor reflexivo (ej. hacer clic sin pensar).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09" name="Google Shape;209;p28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8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/>
          <p:nvPr/>
        </p:nvSpPr>
        <p:spPr>
          <a:xfrm>
            <a:off x="6429375" y="1312350"/>
            <a:ext cx="2259900" cy="1259400"/>
          </a:xfrm>
          <a:prstGeom prst="wedgeRoundRectCallout">
            <a:avLst>
              <a:gd fmla="val 1384" name="adj1"/>
              <a:gd fmla="val 97284" name="adj2"/>
              <a:gd fmla="val 0" name="adj3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tecnología más segura para la infancia está </a:t>
            </a:r>
            <a:b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 el colegio.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378025" y="1621388"/>
            <a:ext cx="5464800" cy="21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❏"/>
            </a:pP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 un entorno escolar híbrido, </a:t>
            </a: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los dispositivos </a:t>
            </a:r>
            <a:r>
              <a:rPr b="1" lang="es" sz="1800" u="sng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 son</a:t>
            </a: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como las pantallas de uso pasivo</a:t>
            </a: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❏"/>
            </a:pP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Son herramientas diseñadas y configuradas </a:t>
            </a: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para aprender, no para entretener</a:t>
            </a: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276650" y="762550"/>
            <a:ext cx="52557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Un e</a:t>
            </a: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nfoque híbrido siempre prioriza las pantallas activas</a:t>
            </a:r>
            <a:endParaRPr b="1" sz="2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19" name="Google Shape;219;p29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9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22" name="Google Shape;222;p29" title="131171483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025" y="3257850"/>
            <a:ext cx="3878374" cy="165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/>
          <p:nvPr/>
        </p:nvSpPr>
        <p:spPr>
          <a:xfrm>
            <a:off x="5895975" y="1725225"/>
            <a:ext cx="2399700" cy="922800"/>
          </a:xfrm>
          <a:prstGeom prst="wedgeRoundRectCallout">
            <a:avLst>
              <a:gd fmla="val 2650" name="adj1"/>
              <a:gd fmla="val 102426" name="adj2"/>
              <a:gd fmla="val 0" name="adj3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 el colegio, la tecnología educa, protege y acompaña.</a:t>
            </a:r>
            <a:endParaRPr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8" name="Google Shape;228;p30"/>
          <p:cNvSpPr txBox="1"/>
          <p:nvPr/>
        </p:nvSpPr>
        <p:spPr>
          <a:xfrm>
            <a:off x="213850" y="922588"/>
            <a:ext cx="5464800" cy="36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Filtros de contenido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bloquean webs inapropiadas o distracciones.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Control del tiempo de uso y aplicaciones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solo se puede acceder a lo necesario para trabajar.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Seguimiento del docente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el docente puede ver el progreso y lo que está haciendo cada estudiante.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Sin redes sociales ni chats privados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se evita </a:t>
            </a: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 mal uso y las distracciones.</a:t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9" name="Google Shape;229;p30"/>
          <p:cNvSpPr txBox="1"/>
          <p:nvPr/>
        </p:nvSpPr>
        <p:spPr>
          <a:xfrm>
            <a:off x="276650" y="710225"/>
            <a:ext cx="59286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Los d</a:t>
            </a:r>
            <a:r>
              <a:rPr b="1" lang="es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ispositivos educativos están gestionados y son seguros</a:t>
            </a:r>
            <a:endParaRPr b="1" sz="3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0" name="Google Shape;230;p30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1" name="Google Shape;231;p30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33" name="Google Shape;233;p30" title="131171483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7025" y="3257850"/>
            <a:ext cx="3878374" cy="165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1"/>
          <p:cNvSpPr/>
          <p:nvPr/>
        </p:nvSpPr>
        <p:spPr>
          <a:xfrm>
            <a:off x="5424450" y="1585925"/>
            <a:ext cx="2896200" cy="1088400"/>
          </a:xfrm>
          <a:prstGeom prst="wedgeRoundRectCallout">
            <a:avLst>
              <a:gd fmla="val 3026" name="adj1"/>
              <a:gd fmla="val 101197" name="adj2"/>
              <a:gd fmla="val 0" name="adj3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39" name="Google Shape;239;p31"/>
          <p:cNvSpPr txBox="1"/>
          <p:nvPr/>
        </p:nvSpPr>
        <p:spPr>
          <a:xfrm>
            <a:off x="299075" y="625100"/>
            <a:ext cx="592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¿Cómo implementamos un modelo </a:t>
            </a:r>
            <a:r>
              <a:rPr b="1" lang="es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híbrido</a:t>
            </a:r>
            <a:r>
              <a:rPr b="1" lang="es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? </a:t>
            </a:r>
            <a:endParaRPr b="1" sz="3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40" name="Google Shape;24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825" y="1180900"/>
            <a:ext cx="2451174" cy="367677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1"/>
          <p:cNvSpPr txBox="1"/>
          <p:nvPr/>
        </p:nvSpPr>
        <p:spPr>
          <a:xfrm>
            <a:off x="5693575" y="1673650"/>
            <a:ext cx="2358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</a:rPr>
              <a:t>Educar con tecnología </a:t>
            </a:r>
            <a:r>
              <a:rPr lang="es" u="sng">
                <a:solidFill>
                  <a:schemeClr val="lt1"/>
                </a:solidFill>
              </a:rPr>
              <a:t>no es</a:t>
            </a:r>
            <a:r>
              <a:rPr lang="es">
                <a:solidFill>
                  <a:schemeClr val="lt1"/>
                </a:solidFill>
              </a:rPr>
              <a:t> encender un dispositivo, es activar un propósito.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2" name="Google Shape;242;p31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3" name="Google Shape;243;p31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1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45" name="Google Shape;245;p31" title="117024006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0975" y="2871375"/>
            <a:ext cx="2836777" cy="1986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TECNOLOG</a:t>
            </a: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ÍA</a:t>
            </a: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624750" y="1037800"/>
            <a:ext cx="6316800" cy="35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1. ¿Por qué </a:t>
            </a:r>
            <a:r>
              <a:rPr b="1"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nos </a:t>
            </a:r>
            <a:r>
              <a:rPr b="1"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inquieta</a:t>
            </a: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la </a:t>
            </a: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tecnología</a:t>
            </a: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? </a:t>
            </a:r>
            <a:endParaRPr sz="23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2.¿Qué es la </a:t>
            </a:r>
            <a:r>
              <a:rPr b="1"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educación híbrida</a:t>
            </a: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?</a:t>
            </a:r>
            <a:endParaRPr sz="23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3. </a:t>
            </a:r>
            <a:r>
              <a:rPr b="1"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Ventajas</a:t>
            </a: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del enfoque híbrido para los alumnos</a:t>
            </a:r>
            <a:endParaRPr sz="23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4. ¿</a:t>
            </a:r>
            <a:r>
              <a:rPr b="1"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</a:t>
            </a:r>
            <a:r>
              <a:rPr b="1"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ó</a:t>
            </a:r>
            <a:r>
              <a:rPr b="1"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 trabajamos</a:t>
            </a: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con los modelos </a:t>
            </a: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híbridos</a:t>
            </a: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?</a:t>
            </a:r>
            <a:endParaRPr sz="23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5. </a:t>
            </a:r>
            <a:r>
              <a:rPr b="1"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Nuestro compromiso</a:t>
            </a: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con la </a:t>
            </a: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tecnología</a:t>
            </a: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sz="23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6. </a:t>
            </a:r>
            <a:r>
              <a:rPr b="1"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Recomendaciones  </a:t>
            </a: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para las familias </a:t>
            </a:r>
            <a:endParaRPr sz="23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7. Preguntas</a:t>
            </a:r>
            <a:endParaRPr sz="23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0725" y="1803225"/>
            <a:ext cx="4114324" cy="23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 txBox="1"/>
          <p:nvPr/>
        </p:nvSpPr>
        <p:spPr>
          <a:xfrm>
            <a:off x="509700" y="1622300"/>
            <a:ext cx="5593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5 v</a:t>
            </a:r>
            <a:r>
              <a:rPr b="1" lang="es" sz="5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entajas </a:t>
            </a:r>
            <a:endParaRPr b="1" sz="5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 los modelos híbridos  </a:t>
            </a:r>
            <a:endParaRPr sz="50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52" name="Google Shape;252;p32"/>
          <p:cNvSpPr txBox="1"/>
          <p:nvPr/>
        </p:nvSpPr>
        <p:spPr>
          <a:xfrm>
            <a:off x="509700" y="1432775"/>
            <a:ext cx="5367900" cy="8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2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2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/>
        </p:nvSpPr>
        <p:spPr>
          <a:xfrm>
            <a:off x="3431525" y="1422475"/>
            <a:ext cx="5285400" cy="3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" sz="2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Atiende la diversidad de aprendizajes</a:t>
            </a:r>
            <a:endParaRPr b="1" sz="2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Cada alumno es único: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tiene su ritmo, su estilo de aprendizaje, sus intereses y sus necesidades específicas. En un aula tradicional, esto supone un gran reto para el profesorado. 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 enfoque híbrido abre un abanico de posibilidades para que 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cada estudiante acceda al conocimiento de la manera que mejor se adapta a él.</a:t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1" name="Google Shape;261;p33"/>
          <p:cNvSpPr/>
          <p:nvPr/>
        </p:nvSpPr>
        <p:spPr>
          <a:xfrm>
            <a:off x="168800" y="1716825"/>
            <a:ext cx="2911200" cy="1463100"/>
          </a:xfrm>
          <a:prstGeom prst="wedgeRoundRectCallout">
            <a:avLst>
              <a:gd fmla="val 62138" name="adj1"/>
              <a:gd fmla="val -4401" name="adj2"/>
              <a:gd fmla="val 0" name="adj3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 modelo híbrido no pide a todos que aprendan igual, sino que ofrece muchas formas de aprender bien.</a:t>
            </a:r>
            <a:endParaRPr sz="1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2" name="Google Shape;262;p33"/>
          <p:cNvSpPr/>
          <p:nvPr/>
        </p:nvSpPr>
        <p:spPr>
          <a:xfrm>
            <a:off x="1181225" y="1259400"/>
            <a:ext cx="785100" cy="541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latin typeface="Titillium Web"/>
                <a:ea typeface="Titillium Web"/>
                <a:cs typeface="Titillium Web"/>
                <a:sym typeface="Titillium Web"/>
              </a:rPr>
              <a:t>1</a:t>
            </a:r>
            <a:endParaRPr b="1" sz="2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63" name="Google Shape;263;p33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64" name="Google Shape;264;p33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3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 txBox="1"/>
          <p:nvPr/>
        </p:nvSpPr>
        <p:spPr>
          <a:xfrm>
            <a:off x="463500" y="590600"/>
            <a:ext cx="7326300" cy="49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¿Cómo nos ayuda el modelo híbrido?</a:t>
            </a:r>
            <a:endParaRPr b="1" sz="2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Enfoque m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ulticanal y multisensorial: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 mismo contenido puede presentarse en diferentes formatos (vídeo, audio, texto, juego…).</a:t>
            </a: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Ritmo personalizado: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cada uno avanza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su propio ritmo. Pueden repasar lo que no han entendido o profundizar si ya dominan un contenido.</a:t>
            </a: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Apoyo a necesidades específicas: 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xisten recursos adaptados para dislexia, TDAH, dificultades visuales o auditivas, para favorecer la comprensión.</a:t>
            </a: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Variedad de formas de expresar lo aprendido: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 todos tienen que hacer lo mismo para demostrar que han aprendido;  uno puede grabar un vídeo, otro hacer un cartel, otro escribir un texto. Esto fomenta la autoestima y reduce el fracaso escolar.</a:t>
            </a: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1" name="Google Shape;271;p34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4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/>
          <p:nvPr/>
        </p:nvSpPr>
        <p:spPr>
          <a:xfrm>
            <a:off x="3431525" y="1422475"/>
            <a:ext cx="52854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Motivación y conexión con el aprendizaje</a:t>
            </a:r>
            <a:endParaRPr b="1" sz="2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tillium Web"/>
              <a:buChar char="❏"/>
            </a:pPr>
            <a:r>
              <a:rPr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Uno de los grandes retos educativos actuales es </a:t>
            </a:r>
            <a:r>
              <a:rPr b="1"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mantener al alumnado motivado</a:t>
            </a:r>
            <a:r>
              <a:rPr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en un mundo donde todo compite por su atención. 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tillium Web"/>
              <a:buChar char="❏"/>
            </a:pPr>
            <a:r>
              <a:rPr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 modelo híbrido ofrece una solución natural: combina herramientas tradicionales y herramientas digitales para generar </a:t>
            </a:r>
            <a:r>
              <a:rPr b="1"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experiencias de aprendizaje atractivas, activas y significativas</a:t>
            </a:r>
            <a:r>
              <a:rPr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9" name="Google Shape;279;p35"/>
          <p:cNvSpPr/>
          <p:nvPr/>
        </p:nvSpPr>
        <p:spPr>
          <a:xfrm>
            <a:off x="168800" y="1716825"/>
            <a:ext cx="2903700" cy="1536900"/>
          </a:xfrm>
          <a:prstGeom prst="wedgeRoundRectCallout">
            <a:avLst>
              <a:gd fmla="val 62138" name="adj1"/>
              <a:gd fmla="val -4401" name="adj2"/>
              <a:gd fmla="val 0" name="adj3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Cuando el aprendizaje conecta con lo que les gusta, se convierte en algo que quieren hacer, no solo que deben hacer.</a:t>
            </a:r>
            <a:endParaRPr sz="1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0" name="Google Shape;280;p35"/>
          <p:cNvSpPr/>
          <p:nvPr/>
        </p:nvSpPr>
        <p:spPr>
          <a:xfrm>
            <a:off x="1181225" y="1259400"/>
            <a:ext cx="785100" cy="541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latin typeface="Titillium Web"/>
                <a:ea typeface="Titillium Web"/>
                <a:cs typeface="Titillium Web"/>
                <a:sym typeface="Titillium Web"/>
              </a:rPr>
              <a:t>2</a:t>
            </a:r>
            <a:endParaRPr b="1" sz="2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1" name="Google Shape;281;p35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82" name="Google Shape;282;p35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35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/>
          <p:nvPr/>
        </p:nvSpPr>
        <p:spPr>
          <a:xfrm>
            <a:off x="381275" y="680325"/>
            <a:ext cx="5778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¿Cómo nos ayuda un modelo híbrido?</a:t>
            </a:r>
            <a:endParaRPr b="1" sz="2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89" name="Google Shape;289;p36"/>
          <p:cNvSpPr txBox="1"/>
          <p:nvPr/>
        </p:nvSpPr>
        <p:spPr>
          <a:xfrm>
            <a:off x="867225" y="1180900"/>
            <a:ext cx="7446000" cy="3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Variedad de formatos que contribuyen a una atención sostenida:  </a:t>
            </a:r>
            <a:r>
              <a:rPr lang="es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alternar papel, pantallas y materiales manipulativos evita la monotonía.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Tecnología con propósito: </a:t>
            </a:r>
            <a:r>
              <a:rPr lang="es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 se usa porque “toca usarla”, sino porque </a:t>
            </a:r>
            <a:r>
              <a:rPr b="1" lang="es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aporta valor</a:t>
            </a:r>
            <a:r>
              <a:rPr lang="es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una actividad concreta. Los alumnos </a:t>
            </a:r>
            <a:r>
              <a:rPr b="1" lang="es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sienten que lo que hacen tiene sentido y aplicación real.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Gamificación y aprendizaje basado en retos: </a:t>
            </a:r>
            <a:r>
              <a:rPr lang="es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muchas herramientas digitales permiten integrar dinámicas de juego: insignias, niveles, recompensas. Esto </a:t>
            </a:r>
            <a:r>
              <a:rPr b="1" lang="es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activa la voluntad de superación</a:t>
            </a:r>
            <a:r>
              <a:rPr lang="es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sin miedo al error.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Implicación emocional: </a:t>
            </a:r>
            <a:r>
              <a:rPr lang="es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 uso de herramientas como vídeos, storytelling, música o edición creativa </a:t>
            </a:r>
            <a:r>
              <a:rPr b="1" lang="es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implica emocionalmente</a:t>
            </a:r>
            <a:r>
              <a:rPr lang="es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al estudiante. Cuando hay emoción, hay aprendizaje duradero.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0" name="Google Shape;290;p36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91" name="Google Shape;291;p36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6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7"/>
          <p:cNvSpPr txBox="1"/>
          <p:nvPr/>
        </p:nvSpPr>
        <p:spPr>
          <a:xfrm>
            <a:off x="3431525" y="1422475"/>
            <a:ext cx="52854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Les prepara para la vida digital</a:t>
            </a:r>
            <a:endParaRPr b="1" sz="2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tillium Web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sociedad cambia, y con ella, las formas de comunicarse, trabajar y aprender. Nuestros alumnos crecerán en un mundo donde 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 digital estará presente en todos los ámbitos de su vida.</a:t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tillium Web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 enfoque híbrido permite que desde la escuela empiecen a desarrollar, de forma guiada y segura, las competencias necesarias para 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vivir en un entorno cada vez más tecnológico.</a:t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8" name="Google Shape;298;p37"/>
          <p:cNvSpPr/>
          <p:nvPr/>
        </p:nvSpPr>
        <p:spPr>
          <a:xfrm>
            <a:off x="168800" y="1716825"/>
            <a:ext cx="2903700" cy="1536900"/>
          </a:xfrm>
          <a:prstGeom prst="wedgeRoundRectCallout">
            <a:avLst>
              <a:gd fmla="val 62138" name="adj1"/>
              <a:gd fmla="val -4401" name="adj2"/>
              <a:gd fmla="val 0" name="adj3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competencia digital ya no es opcional: es tan esencial como saber leer.</a:t>
            </a:r>
            <a:endParaRPr sz="1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9" name="Google Shape;299;p37"/>
          <p:cNvSpPr/>
          <p:nvPr/>
        </p:nvSpPr>
        <p:spPr>
          <a:xfrm>
            <a:off x="1181225" y="1259400"/>
            <a:ext cx="785100" cy="541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latin typeface="Titillium Web"/>
                <a:ea typeface="Titillium Web"/>
                <a:cs typeface="Titillium Web"/>
                <a:sym typeface="Titillium Web"/>
              </a:rPr>
              <a:t>3</a:t>
            </a:r>
            <a:endParaRPr b="1" sz="2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0" name="Google Shape;300;p37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01" name="Google Shape;301;p37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7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8"/>
          <p:cNvSpPr txBox="1"/>
          <p:nvPr/>
        </p:nvSpPr>
        <p:spPr>
          <a:xfrm>
            <a:off x="194375" y="611500"/>
            <a:ext cx="5711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¿Cómo nos ayuda el modelo híbrido?</a:t>
            </a:r>
            <a:endParaRPr/>
          </a:p>
        </p:txBody>
      </p:sp>
      <p:sp>
        <p:nvSpPr>
          <p:cNvPr id="308" name="Google Shape;308;p38"/>
          <p:cNvSpPr txBox="1"/>
          <p:nvPr/>
        </p:nvSpPr>
        <p:spPr>
          <a:xfrm>
            <a:off x="680300" y="1253150"/>
            <a:ext cx="6720900" cy="4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Desarrolla competencias digitales reales</a:t>
            </a:r>
            <a:b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Aprenden a buscar, filtrar, crear y comunicar de forma crítica y segura.</a:t>
            </a: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Familiarización con entornos profesionales</a:t>
            </a:r>
            <a:b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Usan herramientas que luego encontrarán en el instituto, en FP, en la universidad o en el trabajo.</a:t>
            </a: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Formación en ciudadanía digital</a:t>
            </a:r>
            <a:b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Entienden derechos, deberes, privacidad y comportamiento ético en el entorno online.</a:t>
            </a: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 entrenan para un mundo híbrido: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 futuro será físico y digital. El aula híbrida es el mejor ensayo para vivir y trabajar en él.</a:t>
            </a: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9" name="Google Shape;309;p38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10" name="Google Shape;310;p38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8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"/>
          <p:cNvSpPr txBox="1"/>
          <p:nvPr/>
        </p:nvSpPr>
        <p:spPr>
          <a:xfrm>
            <a:off x="3431525" y="1422475"/>
            <a:ext cx="5285400" cy="36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Desarrolla</a:t>
            </a: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habilidades</a:t>
            </a: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clave</a:t>
            </a:r>
            <a:endParaRPr b="1" sz="2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tillium Web"/>
              <a:buChar char="❏"/>
            </a:pPr>
            <a:r>
              <a:rPr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Educar hoy ya no es </a:t>
            </a:r>
            <a:r>
              <a:rPr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sólo</a:t>
            </a:r>
            <a:r>
              <a:rPr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transmitir contenidos, sino </a:t>
            </a:r>
            <a:r>
              <a:rPr b="1"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desarrollar habilidades</a:t>
            </a:r>
            <a:r>
              <a:rPr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que permitan al alumnado pensar, comunicarse, resolver problemas y trabajar con otros.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tillium Web"/>
              <a:buChar char="❏"/>
            </a:pPr>
            <a:r>
              <a:rPr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 modelo híbrido, al combinar tecnología, papel y experiencias activas, </a:t>
            </a:r>
            <a:r>
              <a:rPr b="1"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potencia competencias esenciales </a:t>
            </a:r>
            <a:r>
              <a:rPr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para aprender en la escuela y desenvolverse en la vida.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7" name="Google Shape;317;p39"/>
          <p:cNvSpPr/>
          <p:nvPr/>
        </p:nvSpPr>
        <p:spPr>
          <a:xfrm>
            <a:off x="168800" y="1716825"/>
            <a:ext cx="2903700" cy="1536900"/>
          </a:xfrm>
          <a:prstGeom prst="wedgeRoundRectCallout">
            <a:avLst>
              <a:gd fmla="val 62138" name="adj1"/>
              <a:gd fmla="val -4401" name="adj2"/>
              <a:gd fmla="val 0" name="adj3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En un mundo que cambia, las habilidades valen más que los datos memorizados</a:t>
            </a:r>
            <a:r>
              <a:rPr lang="es"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8" name="Google Shape;318;p39"/>
          <p:cNvSpPr/>
          <p:nvPr/>
        </p:nvSpPr>
        <p:spPr>
          <a:xfrm>
            <a:off x="1181225" y="1259400"/>
            <a:ext cx="785100" cy="541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latin typeface="Titillium Web"/>
                <a:ea typeface="Titillium Web"/>
                <a:cs typeface="Titillium Web"/>
                <a:sym typeface="Titillium Web"/>
              </a:rPr>
              <a:t>4</a:t>
            </a:r>
            <a:endParaRPr b="1" sz="2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9" name="Google Shape;319;p39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20" name="Google Shape;320;p39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39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0"/>
          <p:cNvSpPr txBox="1"/>
          <p:nvPr/>
        </p:nvSpPr>
        <p:spPr>
          <a:xfrm>
            <a:off x="560725" y="1114000"/>
            <a:ext cx="7506000" cy="35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¿Cómo nos ayuda el modelo híbrido?</a:t>
            </a:r>
            <a:endParaRPr b="1" sz="2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Fomenta el pensamiento crítico: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los alumnos analizan información, contrastan fuentes y toman decisiones informadas, especialmente en proyectos digitales guiados.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Impulsa la creatividad: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diseñan presentaciones, podcasts, vídeos o carteles, eligiendo cómo comunicar sus ideas de forma original y eficaz.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Desarrolla la colaboración: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muchas herramientas promueven el trabajo en equipo (documentos compartidos, plataformas colaborativas, etc.).</a:t>
            </a: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Fortalece la autonomía y la autorregulación: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aprenden a organizar su trabajo, revisar su progreso y tomar responsabilidad sobre su aprendizaje.</a:t>
            </a: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7" name="Google Shape;327;p40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28" name="Google Shape;328;p40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0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"/>
          <p:cNvSpPr txBox="1"/>
          <p:nvPr/>
        </p:nvSpPr>
        <p:spPr>
          <a:xfrm>
            <a:off x="3431525" y="1422475"/>
            <a:ext cx="5285400" cy="41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relación educativa </a:t>
            </a:r>
            <a:endParaRPr b="1" sz="2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tillium Web"/>
              <a:buChar char="❏"/>
            </a:pPr>
            <a:r>
              <a:rPr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 pesar de la tecnología, </a:t>
            </a:r>
            <a:r>
              <a:rPr b="1"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relación humana sigue siendo el corazón de la educación</a:t>
            </a:r>
            <a:r>
              <a:rPr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El modelo híbrido no sustituye al profesorado ni a los vínculos entre compañeros, sino que los refuerza.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tillium Web"/>
              <a:buChar char="❏"/>
            </a:pPr>
            <a:r>
              <a:rPr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Permite dedicar más tiempo a lo que realmente importa: </a:t>
            </a:r>
            <a:r>
              <a:rPr b="1"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acompañar, observar, escuchar y personalizar el aprendizaje</a:t>
            </a:r>
            <a:r>
              <a:rPr lang="es" sz="1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168800" y="1716825"/>
            <a:ext cx="2903700" cy="1536900"/>
          </a:xfrm>
          <a:prstGeom prst="wedgeRoundRectCallout">
            <a:avLst>
              <a:gd fmla="val 62138" name="adj1"/>
              <a:gd fmla="val -4401" name="adj2"/>
              <a:gd fmla="val 0" name="adj3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tecnología es una herramienta; el vínculo humano es el verdadero motor del aprendizaje</a:t>
            </a:r>
            <a:r>
              <a:rPr lang="es" sz="1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6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6" name="Google Shape;336;p41"/>
          <p:cNvSpPr/>
          <p:nvPr/>
        </p:nvSpPr>
        <p:spPr>
          <a:xfrm>
            <a:off x="1181225" y="1259400"/>
            <a:ext cx="785100" cy="541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latin typeface="Titillium Web"/>
                <a:ea typeface="Titillium Web"/>
                <a:cs typeface="Titillium Web"/>
                <a:sym typeface="Titillium Web"/>
              </a:rPr>
              <a:t>5</a:t>
            </a:r>
            <a:endParaRPr b="1" sz="25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7" name="Google Shape;337;p41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1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/>
        </p:nvSpPr>
        <p:spPr>
          <a:xfrm>
            <a:off x="538000" y="1453250"/>
            <a:ext cx="6444300" cy="3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“No quiero que mi hijo se pase el día frente a una pantalla.”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Como padres, queréis lo mejor para vuestros hijos y hijas. 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Queréis que aprendan, que crezcan, que se relacionen, que estén sanos y felices. Por eso, cuando vemos cómo las pantallas ocupan cada vez más espacio en su día a día, es normal que surjan las dudas: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¿Esto es bueno para su desarrollo?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¿Se está volviendo más distraído?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¿Estará perdiendo la capacidad de concentrarse o de imaginar?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451600" y="860700"/>
            <a:ext cx="6444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¿Por </a:t>
            </a: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qué</a:t>
            </a: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nos inquieta la tecnología? </a:t>
            </a:r>
            <a:endParaRPr b="1" sz="2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1" name="Google Shape;71;p15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2"/>
          <p:cNvSpPr txBox="1"/>
          <p:nvPr/>
        </p:nvSpPr>
        <p:spPr>
          <a:xfrm>
            <a:off x="515850" y="1061575"/>
            <a:ext cx="7550700" cy="32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¿Cómo nos ayuda el modelo híbrido?</a:t>
            </a:r>
            <a:endParaRPr b="1" sz="2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Libera tiempo para el acompañamiento: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al automatizar correcciones o repeticiones, el profesorado puede dedicar más energía a atender emocional y académicamente a cada alumno.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Refuerza la comunicación y la cooperación: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erramientas colaborativas y proyectos compartidos promueven el diálogo, el respeto y la escucha activa.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Favorece una evaluación más cercana y continua: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on el seguimiento digital, el docente puede observar mejor el proceso, no solo el resultado final.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Humaniza el aprendizaje: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al poder adaptar los recursos a los intereses del alumnado, se generan más momentos de conexión, reconocimiento y motivación.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5" name="Google Shape;345;p42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46" name="Google Shape;346;p42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42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 txBox="1"/>
          <p:nvPr/>
        </p:nvSpPr>
        <p:spPr>
          <a:xfrm>
            <a:off x="620525" y="1019650"/>
            <a:ext cx="4405500" cy="30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Nuestro compromiso con las familias</a:t>
            </a:r>
            <a:endParaRPr b="1" sz="2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❏"/>
            </a:pP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Uso </a:t>
            </a: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saludable y equilibrado</a:t>
            </a: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 la tecnología.</a:t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❏"/>
            </a:pP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Protección</a:t>
            </a: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 datos y bienestar digital.</a:t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❏"/>
            </a:pP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Evaluación </a:t>
            </a: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continua del impacto.</a:t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❏"/>
            </a:pP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Formación y </a:t>
            </a: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diálogo</a:t>
            </a: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con las familias.</a:t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❏"/>
            </a:pP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Desarrollo integral </a:t>
            </a: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 cada alumno.</a:t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53" name="Google Shape;353;p43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54" name="Google Shape;354;p43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3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56" name="Google Shape;356;p43" title="12509654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3375" y="1714850"/>
            <a:ext cx="3684127" cy="24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4"/>
          <p:cNvSpPr txBox="1"/>
          <p:nvPr/>
        </p:nvSpPr>
        <p:spPr>
          <a:xfrm>
            <a:off x="239200" y="1084050"/>
            <a:ext cx="5524800" cy="23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3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Veamos </a:t>
            </a:r>
            <a:r>
              <a:rPr lang="es" sz="3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qué</a:t>
            </a:r>
            <a:r>
              <a:rPr lang="es" sz="3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tecnología usamos para </a:t>
            </a:r>
            <a:r>
              <a:rPr lang="es" sz="3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desarrollar</a:t>
            </a:r>
            <a:r>
              <a:rPr lang="es" sz="3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el proyecto educativo de nuestro centro y porque </a:t>
            </a:r>
            <a:endParaRPr sz="2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2" name="Google Shape;362;p44"/>
          <p:cNvSpPr/>
          <p:nvPr/>
        </p:nvSpPr>
        <p:spPr>
          <a:xfrm>
            <a:off x="6122850" y="2074875"/>
            <a:ext cx="2564400" cy="130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Titillium Web"/>
                <a:ea typeface="Titillium Web"/>
                <a:cs typeface="Titillium Web"/>
                <a:sym typeface="Titillium Web"/>
              </a:rPr>
              <a:t>C</a:t>
            </a:r>
            <a:r>
              <a:rPr lang="es">
                <a:latin typeface="Titillium Web"/>
                <a:ea typeface="Titillium Web"/>
                <a:cs typeface="Titillium Web"/>
                <a:sym typeface="Titillium Web"/>
              </a:rPr>
              <a:t>omparte los ejemplo reales 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Titillium Web"/>
                <a:ea typeface="Titillium Web"/>
                <a:cs typeface="Titillium Web"/>
                <a:sym typeface="Titillium Web"/>
              </a:rPr>
              <a:t>de tu centro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3" name="Google Shape;363;p44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64" name="Google Shape;364;p44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4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5"/>
          <p:cNvSpPr txBox="1"/>
          <p:nvPr/>
        </p:nvSpPr>
        <p:spPr>
          <a:xfrm>
            <a:off x="657925" y="1263150"/>
            <a:ext cx="4239000" cy="3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b="1" lang="es"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Veamos cómo funciona en la </a:t>
            </a:r>
            <a:r>
              <a:rPr b="1" lang="es"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práctica</a:t>
            </a:r>
            <a:r>
              <a:rPr b="1" lang="es"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un </a:t>
            </a:r>
            <a:r>
              <a:rPr b="1" lang="es" sz="3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modelo híbrido en nuestro colegio </a:t>
            </a:r>
            <a:endParaRPr sz="2300"/>
          </a:p>
        </p:txBody>
      </p:sp>
      <p:pic>
        <p:nvPicPr>
          <p:cNvPr id="371" name="Google Shape;37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925" y="1463875"/>
            <a:ext cx="4114324" cy="23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45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73" name="Google Shape;373;p45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45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"/>
          <p:cNvSpPr txBox="1"/>
          <p:nvPr/>
        </p:nvSpPr>
        <p:spPr>
          <a:xfrm>
            <a:off x="239200" y="1084050"/>
            <a:ext cx="7962000" cy="25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3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Ejemplo de un p</a:t>
            </a:r>
            <a:r>
              <a:rPr lang="es" sz="3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royecto </a:t>
            </a:r>
            <a:r>
              <a:rPr lang="es" sz="3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híbrido</a:t>
            </a:r>
            <a:r>
              <a:rPr lang="es" sz="3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  <a:endParaRPr sz="3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3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Programa de radio </a:t>
            </a:r>
            <a:endParaRPr sz="3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" sz="3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'Noticias de nuestro cole'</a:t>
            </a:r>
            <a:endParaRPr b="1" sz="3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2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*</a:t>
            </a:r>
            <a:r>
              <a:rPr lang="es" sz="21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Combina digital, papel y experiencia real</a:t>
            </a:r>
            <a:endParaRPr sz="21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0" name="Google Shape;380;p46"/>
          <p:cNvSpPr/>
          <p:nvPr/>
        </p:nvSpPr>
        <p:spPr>
          <a:xfrm>
            <a:off x="6122850" y="2074875"/>
            <a:ext cx="2564400" cy="1306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Titillium Web"/>
                <a:ea typeface="Titillium Web"/>
                <a:cs typeface="Titillium Web"/>
                <a:sym typeface="Titillium Web"/>
              </a:rPr>
              <a:t>Si quieres compartir un ejemplo real de tu centro, añadelo aqui 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1" name="Google Shape;381;p46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82" name="Google Shape;382;p46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46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7"/>
          <p:cNvSpPr txBox="1"/>
          <p:nvPr/>
        </p:nvSpPr>
        <p:spPr>
          <a:xfrm>
            <a:off x="1981175" y="1411025"/>
            <a:ext cx="5465100" cy="16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" sz="4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Recomendaciones</a:t>
            </a:r>
            <a:endParaRPr b="1" sz="43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s" sz="43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para las familias </a:t>
            </a:r>
            <a:endParaRPr sz="3400"/>
          </a:p>
        </p:txBody>
      </p:sp>
      <p:pic>
        <p:nvPicPr>
          <p:cNvPr id="389" name="Google Shape;38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5125" y="3205725"/>
            <a:ext cx="1314675" cy="13146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7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91" name="Google Shape;391;p47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7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8"/>
          <p:cNvSpPr txBox="1"/>
          <p:nvPr/>
        </p:nvSpPr>
        <p:spPr>
          <a:xfrm>
            <a:off x="613075" y="1180900"/>
            <a:ext cx="7498500" cy="38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Estableced rutinas de desconexión: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cordad momentos sin pantallas (pej,  durante las comidas o antes de dormir).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Fomentad el uso activo de la tecnología: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invitad a vuestros hijos e hijas a contaros lo que han creado o aprendido con herramientas digitales.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Mantened espacios visibles para el trabajo digital: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siempre que sea posible, que el uso del dispositivo se haga en zonas comunes, con un adulto cerca.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Reservad momentos de lectura compartida: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leed juntos en casa, en papel o en digital, aunque ya sepan leer. La lectura fortalece el vínculo familiar y estimula la imaginación.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AutoNum type="arabicPeriod"/>
            </a:pP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Participad con curiosidad y sin miedo: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 hace falta saberlo todo sobre tecnología; basta con hacer preguntas y mostrar interés por lo que hacen en clase.</a:t>
            </a:r>
            <a:b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8" name="Google Shape;398;p48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99" name="Google Shape;399;p48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8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526050" y="1391775"/>
            <a:ext cx="6997500" cy="32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Vivimos rodeados de dispositivos y eso 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puede agobiar.  </a:t>
            </a:r>
            <a:endParaRPr b="1"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Sabemos que 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 uso excesivo o inadecuado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 la tecnología puede generar problemas: menos</a:t>
            </a:r>
            <a:r>
              <a:rPr lang="es" sz="16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 tiempo en movimiento, </a:t>
            </a:r>
            <a:r>
              <a:rPr lang="es" sz="1600">
                <a:solidFill>
                  <a:schemeClr val="dk1"/>
                </a:solidFill>
              </a:rPr>
              <a:t>más 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aislamiento, dificultades para dormir o concentrarse.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"/>
              <a:buChar char="❏"/>
            </a:pP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Como familia, sentís que </a:t>
            </a:r>
            <a:r>
              <a:rPr b="1"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necesitáis proteger a vuestro hijo o hija</a:t>
            </a:r>
            <a:r>
              <a:rPr lang="es" sz="1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Esa preocupación es válida, necesaria y natural.  </a:t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79" name="Google Shape;79;p16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451600" y="860700"/>
            <a:ext cx="6444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¿Por qué nos inquieta la tecnología? </a:t>
            </a:r>
            <a:endParaRPr b="1" sz="2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451600" y="1391775"/>
            <a:ext cx="6997500" cy="3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Nosotros compartimos la misma </a:t>
            </a:r>
            <a:r>
              <a:rPr b="1" lang="es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inquietud</a:t>
            </a:r>
            <a:r>
              <a:rPr b="1" lang="es" sz="24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b="1" sz="24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Por eso queremos acompañaros, y compartir con vosotros  cómo podemos hacer que la tecnología </a:t>
            </a:r>
            <a:r>
              <a:rPr b="1" lang="es" sz="2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esté al servicio del desarrollo integral de vuestros hijos e hijas</a:t>
            </a:r>
            <a:r>
              <a:rPr lang="es" sz="2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y no al revés.</a:t>
            </a:r>
            <a:endParaRPr sz="2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88" name="Google Shape;88;p17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451600" y="860700"/>
            <a:ext cx="6444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¿Por qué nos inquieta la tecnología? </a:t>
            </a:r>
            <a:endParaRPr b="1" sz="2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 title="115918765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825" y="2673525"/>
            <a:ext cx="3436309" cy="232384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764175" y="1391775"/>
            <a:ext cx="69975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451600" y="873450"/>
            <a:ext cx="6444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 todo el uso de la tecnología es igual.</a:t>
            </a: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endParaRPr b="1" sz="2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383800" y="1717950"/>
            <a:ext cx="4310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❏"/>
            </a:pPr>
            <a:r>
              <a:rPr lang="es" sz="1800">
                <a:latin typeface="Titillium Web"/>
                <a:ea typeface="Titillium Web"/>
                <a:cs typeface="Titillium Web"/>
                <a:sym typeface="Titillium Web"/>
              </a:rPr>
              <a:t>Igual que elegimos </a:t>
            </a:r>
            <a:r>
              <a:rPr b="1" lang="es" sz="1800">
                <a:latin typeface="Titillium Web"/>
                <a:ea typeface="Titillium Web"/>
                <a:cs typeface="Titillium Web"/>
                <a:sym typeface="Titillium Web"/>
              </a:rPr>
              <a:t>qué comen</a:t>
            </a:r>
            <a:r>
              <a:rPr lang="es" sz="1800">
                <a:latin typeface="Titillium Web"/>
                <a:ea typeface="Titillium Web"/>
                <a:cs typeface="Titillium Web"/>
                <a:sym typeface="Titillium Web"/>
              </a:rPr>
              <a:t> nuestros hijos, elegimos </a:t>
            </a:r>
            <a:r>
              <a:rPr b="1" lang="es" sz="1800">
                <a:latin typeface="Titillium Web"/>
                <a:ea typeface="Titillium Web"/>
                <a:cs typeface="Titillium Web"/>
                <a:sym typeface="Titillium Web"/>
              </a:rPr>
              <a:t>su dieta digital</a:t>
            </a:r>
            <a:r>
              <a:rPr lang="es" sz="1800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b="1" lang="es" sz="1800">
                <a:latin typeface="Titillium Web"/>
                <a:ea typeface="Titillium Web"/>
                <a:cs typeface="Titillium Web"/>
                <a:sym typeface="Titillium Web"/>
              </a:rPr>
              <a:t>No se trata de eliminar pantallas</a:t>
            </a:r>
            <a:r>
              <a:rPr lang="es" sz="1800">
                <a:latin typeface="Titillium Web"/>
                <a:ea typeface="Titillium Web"/>
                <a:cs typeface="Titillium Web"/>
                <a:sym typeface="Titillium Web"/>
              </a:rPr>
              <a:t>, sino de </a:t>
            </a:r>
            <a:r>
              <a:rPr b="1" lang="es" sz="1800">
                <a:latin typeface="Titillium Web"/>
                <a:ea typeface="Titillium Web"/>
                <a:cs typeface="Titillium Web"/>
                <a:sym typeface="Titillium Web"/>
              </a:rPr>
              <a:t>usarlas con sentido</a:t>
            </a:r>
            <a:r>
              <a:rPr lang="es" sz="1800">
                <a:latin typeface="Titillium Web"/>
                <a:ea typeface="Titillium Web"/>
                <a:cs typeface="Titillium Web"/>
                <a:sym typeface="Titillium Web"/>
              </a:rPr>
              <a:t>: es una herramienta, no un sustituto.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Char char="❏"/>
            </a:pP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 u</a:t>
            </a: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 pasivo</a:t>
            </a: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entretiene, pero no siempre enseña.</a:t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tillium Web"/>
              <a:buChar char="❏"/>
            </a:pP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 uso activo</a:t>
            </a: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potencia el aprendizaje.</a:t>
            </a:r>
            <a:endParaRPr sz="18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lang="es" sz="1100"/>
            </a:br>
            <a:endParaRPr sz="1100"/>
          </a:p>
          <a:p>
            <a:pPr indent="0" lvl="0" marL="381000" marR="3810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i="1" sz="1100"/>
          </a:p>
        </p:txBody>
      </p:sp>
      <p:sp>
        <p:nvSpPr>
          <p:cNvPr id="100" name="Google Shape;100;p18"/>
          <p:cNvSpPr/>
          <p:nvPr/>
        </p:nvSpPr>
        <p:spPr>
          <a:xfrm>
            <a:off x="5275750" y="1694090"/>
            <a:ext cx="3118500" cy="732000"/>
          </a:xfrm>
          <a:prstGeom prst="wedgeRoundRectCallout">
            <a:avLst>
              <a:gd fmla="val 10292" name="adj1"/>
              <a:gd fmla="val 88270" name="adj2"/>
              <a:gd fmla="val 0" name="adj3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La clave no es la pantalla, </a:t>
            </a:r>
            <a:b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sino lo que hacemos frente a ella.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1" name="Google Shape;101;p18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/>
        </p:nvSpPr>
        <p:spPr>
          <a:xfrm>
            <a:off x="702750" y="1786750"/>
            <a:ext cx="6997500" cy="2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•Es </a:t>
            </a: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una propuesta pedagógica que combina</a:t>
            </a: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el uso de los libros en papel y otros recursos  manipulativos  con recursos digitales.</a:t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•No es una sustitución de lo tradicional por lo digital, sino una </a:t>
            </a: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integración planificada y equilibrada</a:t>
            </a: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•Busca mantener </a:t>
            </a: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 mejor de ambos mundos:</a:t>
            </a: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la calidez del aula tradicional con el potencial del entorno digital.</a:t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20900" y="890800"/>
            <a:ext cx="6444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¿Qué es la educación híbrida? </a:t>
            </a:r>
            <a:endParaRPr b="1" sz="2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0" name="Google Shape;110;p19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0" title="124962436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625" y="2648025"/>
            <a:ext cx="3254052" cy="253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299025" y="1644700"/>
            <a:ext cx="4732200" cy="27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•No se trata de introducir </a:t>
            </a:r>
            <a:r>
              <a:rPr i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“gadgets”</a:t>
            </a: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, sino de </a:t>
            </a: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mejorar procesos.</a:t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</a:t>
            </a: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 escoge la mejor herramienta</a:t>
            </a: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para cada objetivo de aprendizaje.</a:t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•Evitamos posturas extremas y </a:t>
            </a: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apostamos</a:t>
            </a: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por el equilibrio y la educación con sentido.</a:t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299025" y="801700"/>
            <a:ext cx="64443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Claves para entenderla </a:t>
            </a:r>
            <a:endParaRPr b="1" sz="25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5504725" y="1334625"/>
            <a:ext cx="3207300" cy="1237200"/>
          </a:xfrm>
          <a:prstGeom prst="wedgeRoundRectCallout">
            <a:avLst>
              <a:gd fmla="val -10765" name="adj1"/>
              <a:gd fmla="val 76758" name="adj2"/>
              <a:gd fmla="val 0" name="adj3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 modelo híbrido permite seleccionar las herramientas </a:t>
            </a:r>
            <a:r>
              <a:rPr b="1"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más eficaces</a:t>
            </a:r>
            <a: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para cada caso, favoreciendo una enseñanza </a:t>
            </a:r>
            <a:r>
              <a:rPr b="1"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más personalizada</a:t>
            </a:r>
            <a: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1" name="Google Shape;121;p20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1" title="1095003184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8000" y="2222650"/>
            <a:ext cx="2649702" cy="264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523325" y="2021125"/>
            <a:ext cx="4657500" cy="18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●"/>
            </a:pP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Sigue siendo una herramienta insustituible para favorecer la </a:t>
            </a: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concentración sostenida. </a:t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●"/>
            </a:pP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Estructura el pensamiento</a:t>
            </a:r>
            <a:r>
              <a:rPr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 y conecta lo aprendido de forma tangible y duradera.</a:t>
            </a:r>
            <a:endParaRPr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tillium Web"/>
              <a:buChar char="●"/>
            </a:pPr>
            <a:r>
              <a:rPr b="1" lang="es"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Mejora la memoria.</a:t>
            </a:r>
            <a:endParaRPr b="1" sz="18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523325" y="904625"/>
            <a:ext cx="52707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5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Ventajas de trabajar con papel 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7044200" y="1423150"/>
            <a:ext cx="1839900" cy="1316700"/>
          </a:xfrm>
          <a:prstGeom prst="wedgeRoundRectCallout">
            <a:avLst>
              <a:gd fmla="val -44487" name="adj1"/>
              <a:gd fmla="val 95897" name="adj2"/>
              <a:gd fmla="val 0" name="adj3"/>
            </a:avLst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El papel no pasa de moda: ayuda a  pensar, recordar y aprender con calma.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21"/>
          <p:cNvSpPr txBox="1"/>
          <p:nvPr>
            <p:ph type="ctrTitle"/>
          </p:nvPr>
        </p:nvSpPr>
        <p:spPr>
          <a:xfrm>
            <a:off x="0" y="0"/>
            <a:ext cx="9144000" cy="571500"/>
          </a:xfrm>
          <a:prstGeom prst="rect">
            <a:avLst/>
          </a:prstGeom>
          <a:solidFill>
            <a:srgbClr val="073763"/>
          </a:solidFill>
          <a:ln cap="flat" cmpd="sng" w="19050">
            <a:solidFill>
              <a:srgbClr val="0737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TECNOLOGÍA </a:t>
            </a:r>
            <a:r>
              <a:rPr lang="es" sz="2600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CON SENTIDO</a:t>
            </a:r>
            <a:endParaRPr sz="2600"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3" name="Google Shape;133;p21"/>
          <p:cNvSpPr/>
          <p:nvPr/>
        </p:nvSpPr>
        <p:spPr>
          <a:xfrm>
            <a:off x="7064475" y="238900"/>
            <a:ext cx="1839900" cy="86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1"/>
          <p:cNvSpPr txBox="1"/>
          <p:nvPr/>
        </p:nvSpPr>
        <p:spPr>
          <a:xfrm>
            <a:off x="7115175" y="305800"/>
            <a:ext cx="17892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LOGO DE TU COLEGIO</a:t>
            </a:r>
            <a:endParaRPr sz="1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